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60" r:id="rId4"/>
    <p:sldId id="262" r:id="rId5"/>
    <p:sldId id="258" r:id="rId6"/>
    <p:sldId id="263" r:id="rId7"/>
    <p:sldId id="259" r:id="rId8"/>
    <p:sldId id="261" r:id="rId9"/>
    <p:sldId id="264" r:id="rId10"/>
    <p:sldId id="266" r:id="rId11"/>
    <p:sldId id="267" r:id="rId12"/>
    <p:sldId id="270" r:id="rId13"/>
    <p:sldId id="278" r:id="rId14"/>
    <p:sldId id="283" r:id="rId15"/>
    <p:sldId id="292" r:id="rId16"/>
    <p:sldId id="276" r:id="rId17"/>
    <p:sldId id="279" r:id="rId18"/>
    <p:sldId id="287" r:id="rId19"/>
    <p:sldId id="275" r:id="rId20"/>
    <p:sldId id="284" r:id="rId21"/>
    <p:sldId id="280" r:id="rId22"/>
    <p:sldId id="286" r:id="rId23"/>
    <p:sldId id="281" r:id="rId24"/>
    <p:sldId id="285" r:id="rId25"/>
    <p:sldId id="282" r:id="rId26"/>
    <p:sldId id="291" r:id="rId27"/>
    <p:sldId id="289" r:id="rId28"/>
    <p:sldId id="288" r:id="rId29"/>
    <p:sldId id="290" r:id="rId30"/>
    <p:sldId id="272" r:id="rId31"/>
    <p:sldId id="271" r:id="rId32"/>
    <p:sldId id="268" r:id="rId33"/>
    <p:sldId id="269" r:id="rId34"/>
    <p:sldId id="274" r:id="rId35"/>
    <p:sldId id="277" r:id="rId36"/>
    <p:sldId id="273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A86B29-26F3-4E69-9A6A-F2B44359C7AC}" v="281" dt="2025-04-01T17:37:19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9T17:33:53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0,'2288'0,"-2241"0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6:55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0,'9487'0'0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7:13.9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 0,'9488'0'0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7:2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 0,'9695'0'0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7:34:03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 0,'4600'-96'0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7:34:22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 0,'7476'-48'0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7:34:28.4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0,'7260'0'0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7:34:46.4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 0,'7141'-72'0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9:35:12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1228 1,'0'4,"-9"11,-11 11,-17 19,-13 24,-31 44,-14 34,-35 49,-18 18,4-6,4-20,21-43,27-40,24-40,20-30,18-16,13-12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6:55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0,'9487'0'0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7:13.9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 0,'9488'0'0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10:37:2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 0,'9695'0'0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846E-B3A6-45A7-A398-2770EC50F8C0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74218-056C-460A-B86F-E533B8AA7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80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60.png"/><Relationship Id="rId12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8.png"/><Relationship Id="rId5" Type="http://schemas.openxmlformats.org/officeDocument/2006/relationships/image" Target="../media/image250.png"/><Relationship Id="rId15" Type="http://schemas.openxmlformats.org/officeDocument/2006/relationships/image" Target="../media/image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70.png"/><Relationship Id="rId1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2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0.xml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Meeting-08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Magician project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8804-0028-A83F-8D70-FDAB3564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16DEEA-5D64-1FCA-5B8B-66DEC4F89D2B}"/>
              </a:ext>
            </a:extLst>
          </p:cNvPr>
          <p:cNvSpPr txBox="1">
            <a:spLocks/>
          </p:cNvSpPr>
          <p:nvPr/>
        </p:nvSpPr>
        <p:spPr>
          <a:xfrm>
            <a:off x="374002" y="177152"/>
            <a:ext cx="1134174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Design Validation Calculations for the Modified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65D52-3B16-BF7E-817E-247FD922F773}"/>
              </a:ext>
            </a:extLst>
          </p:cNvPr>
          <p:cNvSpPr txBox="1"/>
          <p:nvPr/>
        </p:nvSpPr>
        <p:spPr>
          <a:xfrm>
            <a:off x="110796" y="2118866"/>
            <a:ext cx="117633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/>
          </a:p>
          <a:p>
            <a:r>
              <a:rPr lang="en-GB" sz="1200" dirty="0"/>
              <a:t>Mechanical Design Calculations (For Initial Version)</a:t>
            </a:r>
          </a:p>
          <a:p>
            <a:endParaRPr lang="en-GB" sz="1200" dirty="0"/>
          </a:p>
          <a:p>
            <a:r>
              <a:rPr lang="en-GB" sz="1200" dirty="0"/>
              <a:t>The current model is subjected to the  tool weight  of -25 N , gravitational load of 1g </a:t>
            </a:r>
          </a:p>
          <a:p>
            <a:r>
              <a:rPr lang="en-GB" sz="1200" dirty="0"/>
              <a:t> also, a static load of -20 N in all the 3 axial directions </a:t>
            </a:r>
          </a:p>
          <a:p>
            <a:endParaRPr lang="en-GB" sz="1200" dirty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1200" dirty="0"/>
              <a:t>Maximum Stress – von Mises : 96.82MPa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GB" sz="1200" dirty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1200" dirty="0"/>
              <a:t>Maximum Principal Strain : 0.00106</a:t>
            </a:r>
          </a:p>
          <a:p>
            <a:endParaRPr lang="en-GB" sz="1200" dirty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1200" dirty="0"/>
              <a:t>Maximum Strain Energy per Unit Volume : 0.06898 MPa 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GB" sz="1200" dirty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1200" dirty="0"/>
              <a:t>Factor or Safety ( Calculated) : 2.1223 ( Valid for most of Engineering Applications)</a:t>
            </a:r>
          </a:p>
          <a:p>
            <a:pPr marL="228600" indent="-228600">
              <a:buAutoNum type="arabicParenR"/>
            </a:pPr>
            <a:endParaRPr lang="en-GB" sz="1200" dirty="0"/>
          </a:p>
          <a:p>
            <a:pPr marL="228600" indent="-228600">
              <a:buAutoNum type="arabicParenR"/>
            </a:pPr>
            <a:endParaRPr lang="en-GB" sz="1200" dirty="0"/>
          </a:p>
          <a:p>
            <a:pPr marL="228600" indent="-228600">
              <a:buAutoNum type="arabicParenR"/>
            </a:pPr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77C72-F8D4-8C1B-8F9A-02A225E6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 t="16443" r="14520" b="13043"/>
          <a:stretch/>
        </p:blipFill>
        <p:spPr>
          <a:xfrm>
            <a:off x="6199517" y="1640840"/>
            <a:ext cx="6085840" cy="400304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8DC3342-2C9B-101A-B091-B1069CDFCD43}"/>
              </a:ext>
            </a:extLst>
          </p:cNvPr>
          <p:cNvSpPr/>
          <p:nvPr/>
        </p:nvSpPr>
        <p:spPr>
          <a:xfrm>
            <a:off x="9017863" y="1094649"/>
            <a:ext cx="1249680" cy="680720"/>
          </a:xfrm>
          <a:prstGeom prst="wedgeRoundRectCallou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IN" dirty="0" err="1"/>
              <a:t>Ergal</a:t>
            </a:r>
            <a:r>
              <a:rPr lang="en-IN" dirty="0"/>
              <a:t> 70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9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7C3D-536C-55AB-4830-AACC2CEBA2D7}"/>
              </a:ext>
            </a:extLst>
          </p:cNvPr>
          <p:cNvSpPr txBox="1">
            <a:spLocks/>
          </p:cNvSpPr>
          <p:nvPr/>
        </p:nvSpPr>
        <p:spPr>
          <a:xfrm>
            <a:off x="374002" y="177152"/>
            <a:ext cx="1134174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Results from Fatigue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58D05-607B-2746-5AD5-1EAAC0A2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43"/>
          <a:stretch/>
        </p:blipFill>
        <p:spPr>
          <a:xfrm>
            <a:off x="280983" y="2164080"/>
            <a:ext cx="11630034" cy="4693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DF68E-ABAF-CF90-CDE2-C0489A156901}"/>
              </a:ext>
            </a:extLst>
          </p:cNvPr>
          <p:cNvSpPr txBox="1"/>
          <p:nvPr/>
        </p:nvSpPr>
        <p:spPr>
          <a:xfrm>
            <a:off x="280983" y="929528"/>
            <a:ext cx="12021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Tested the Model  Fatigue with a Desired Endurance of 2</a:t>
            </a:r>
            <a:r>
              <a:rPr lang="en-IN" sz="1600" baseline="30000" dirty="0"/>
              <a:t>10</a:t>
            </a:r>
            <a:r>
              <a:rPr lang="en-IN" sz="1600" dirty="0"/>
              <a:t> cycles and verified as Safe until 10</a:t>
            </a:r>
            <a:r>
              <a:rPr lang="en-IN" sz="1600" baseline="30000" dirty="0"/>
              <a:t>20 </a:t>
            </a:r>
            <a:r>
              <a:rPr lang="en-IN" sz="1600" dirty="0"/>
              <a:t>cycles ( Under loading conditions).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After the end of these cycles it’s shown that the modal will be  highly effected in the </a:t>
            </a:r>
            <a:r>
              <a:rPr lang="en-IN" sz="1600" dirty="0">
                <a:solidFill>
                  <a:srgbClr val="FF0000"/>
                </a:solidFill>
              </a:rPr>
              <a:t>Red</a:t>
            </a:r>
            <a:r>
              <a:rPr lang="en-IN" sz="1600" dirty="0"/>
              <a:t> Areas . At these spots the model could lead to breakage 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7057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1879E-1406-FA7C-3E96-42D85DF0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47" r="8542" b="3059"/>
          <a:stretch/>
        </p:blipFill>
        <p:spPr>
          <a:xfrm>
            <a:off x="7358231" y="-1"/>
            <a:ext cx="4442908" cy="68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2578-8694-38AF-00B6-D44B03A1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658E3-DFB3-FCC2-52FD-1AF93AF7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501"/>
            <a:ext cx="12192000" cy="5096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DEB75-08DE-CADB-B66E-DE768C67782D}"/>
              </a:ext>
            </a:extLst>
          </p:cNvPr>
          <p:cNvSpPr txBox="1"/>
          <p:nvPr/>
        </p:nvSpPr>
        <p:spPr>
          <a:xfrm>
            <a:off x="10588166" y="6399014"/>
            <a:ext cx="14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FOS = 3.839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2C1FE-DBA9-6BED-194F-A5F70D62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545" y="89654"/>
            <a:ext cx="1846833" cy="15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4BB46-59A1-46D9-5A8D-77F65A3C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DB20EE-0776-1495-401C-BFCF61FE881F}"/>
              </a:ext>
            </a:extLst>
          </p:cNvPr>
          <p:cNvSpPr txBox="1"/>
          <p:nvPr/>
        </p:nvSpPr>
        <p:spPr>
          <a:xfrm>
            <a:off x="10721788" y="6399014"/>
            <a:ext cx="14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FOS = 3.839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B6D7DB-3376-C6B0-8BB6-9C477A54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545" y="89654"/>
            <a:ext cx="1846833" cy="1584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B2C48-6067-97EB-A76F-176593F3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0368"/>
            <a:ext cx="12192000" cy="5107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938D9-0A42-40BF-358B-81C1744B80DF}"/>
              </a:ext>
            </a:extLst>
          </p:cNvPr>
          <p:cNvSpPr txBox="1"/>
          <p:nvPr/>
        </p:nvSpPr>
        <p:spPr>
          <a:xfrm>
            <a:off x="10588166" y="6399014"/>
            <a:ext cx="14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FOS = 3.869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94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machine with many parts&#10;&#10;AI-generated content may be incorrect.">
            <a:extLst>
              <a:ext uri="{FF2B5EF4-FFF2-40B4-BE49-F238E27FC236}">
                <a16:creationId xmlns:a16="http://schemas.microsoft.com/office/drawing/2014/main" id="{EE95C4AF-BCBB-A0FA-0E36-9FBC39BF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77" y="113837"/>
            <a:ext cx="8764223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2B2810-E283-010F-1D29-DD3193C0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7EE8BA-1F8C-B78C-6DBC-39155707B061}"/>
              </a:ext>
            </a:extLst>
          </p:cNvPr>
          <p:cNvSpPr txBox="1"/>
          <p:nvPr/>
        </p:nvSpPr>
        <p:spPr>
          <a:xfrm>
            <a:off x="256966" y="2679681"/>
            <a:ext cx="2404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This stress analysis is actually under loading</a:t>
            </a:r>
            <a:r>
              <a:rPr lang="en-IN" sz="1200" dirty="0">
                <a:sym typeface="Wingdings" panose="05000000000000000000" pitchFamily="2" charset="2"/>
              </a:rPr>
              <a:t> which is obtained from the ft sensor tests.</a:t>
            </a:r>
          </a:p>
          <a:p>
            <a:endParaRPr lang="en-IN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ym typeface="Wingdings" panose="05000000000000000000" pitchFamily="2" charset="2"/>
              </a:rPr>
              <a:t>In the current analysis  we have used the readings from a 0 orientation speed 3 settings in free condition loading ( under self weight)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2827-EECF-1107-AD3F-2A0BB685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814"/>
          <a:stretch/>
        </p:blipFill>
        <p:spPr>
          <a:xfrm>
            <a:off x="9124767" y="1120154"/>
            <a:ext cx="2810267" cy="3926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16812-C5D3-B5E0-AA03-3D402209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46"/>
          <a:stretch/>
        </p:blipFill>
        <p:spPr>
          <a:xfrm>
            <a:off x="3557233" y="1252233"/>
            <a:ext cx="5077534" cy="4353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8D150-155F-60CD-5CEA-D65D47A6779A}"/>
              </a:ext>
            </a:extLst>
          </p:cNvPr>
          <p:cNvSpPr txBox="1"/>
          <p:nvPr/>
        </p:nvSpPr>
        <p:spPr>
          <a:xfrm rot="1492177">
            <a:off x="6075205" y="1681620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Doosan Robot arm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F54ED-5FDA-AB9D-61C5-831D8ABDA10E}"/>
              </a:ext>
            </a:extLst>
          </p:cNvPr>
          <p:cNvSpPr txBox="1"/>
          <p:nvPr/>
        </p:nvSpPr>
        <p:spPr>
          <a:xfrm rot="1798116">
            <a:off x="4878836" y="5191760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36B589-6E7A-5C55-746A-611A19B65EC7}"/>
                  </a:ext>
                </a:extLst>
              </p14:cNvPr>
              <p14:cNvContentPartPr/>
              <p14:nvPr/>
            </p14:nvContentPartPr>
            <p14:xfrm>
              <a:off x="9336960" y="2103160"/>
              <a:ext cx="8409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36B589-6E7A-5C55-746A-611A19B65E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2960" y="1995160"/>
                <a:ext cx="94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97D23E-6A60-6E25-0E9D-3DB3E7796C41}"/>
                  </a:ext>
                </a:extLst>
              </p14:cNvPr>
              <p14:cNvContentPartPr/>
              <p14:nvPr/>
            </p14:nvContentPartPr>
            <p14:xfrm>
              <a:off x="10239453" y="2104777"/>
              <a:ext cx="1656360" cy="3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97D23E-6A60-6E25-0E9D-3DB3E7796C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85453" y="1996777"/>
                <a:ext cx="1764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B45827-9BA5-8E9F-BE7E-C099D169349E}"/>
                  </a:ext>
                </a:extLst>
              </p14:cNvPr>
              <p14:cNvContentPartPr/>
              <p14:nvPr/>
            </p14:nvContentPartPr>
            <p14:xfrm>
              <a:off x="9299133" y="3476377"/>
              <a:ext cx="2691720" cy="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B45827-9BA5-8E9F-BE7E-C099D16934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5133" y="3368377"/>
                <a:ext cx="27993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7637D2-0F58-5677-045E-C899D9D0CAD0}"/>
                  </a:ext>
                </a:extLst>
              </p14:cNvPr>
              <p14:cNvContentPartPr/>
              <p14:nvPr/>
            </p14:nvContentPartPr>
            <p14:xfrm>
              <a:off x="9316413" y="3622897"/>
              <a:ext cx="2613960" cy="2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7637D2-0F58-5677-045E-C899D9D0CA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2413" y="-4261103"/>
                <a:ext cx="2721600" cy="157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D3451E-FDFC-AAE1-B2AA-1537145F4BB6}"/>
                  </a:ext>
                </a:extLst>
              </p14:cNvPr>
              <p14:cNvContentPartPr/>
              <p14:nvPr/>
            </p14:nvContentPartPr>
            <p14:xfrm>
              <a:off x="9368253" y="4847977"/>
              <a:ext cx="2571120" cy="26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D3451E-FDFC-AAE1-B2AA-1537145F4B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14253" y="4739977"/>
                <a:ext cx="2678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F4C1ED-11BD-B4AF-70FB-56E39BA4F606}"/>
                  </a:ext>
                </a:extLst>
              </p14:cNvPr>
              <p14:cNvContentPartPr/>
              <p14:nvPr/>
            </p14:nvContentPartPr>
            <p14:xfrm>
              <a:off x="6023998" y="4347830"/>
              <a:ext cx="442440" cy="576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F4C1ED-11BD-B4AF-70FB-56E39BA4F6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9998" y="4240190"/>
                <a:ext cx="550080" cy="7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00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09492F-9059-6155-EE8E-0AB8E59D1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A9BFC-A5F6-EF1B-B949-1DAD1703E227}"/>
              </a:ext>
            </a:extLst>
          </p:cNvPr>
          <p:cNvSpPr txBox="1"/>
          <p:nvPr/>
        </p:nvSpPr>
        <p:spPr>
          <a:xfrm>
            <a:off x="256966" y="2679681"/>
            <a:ext cx="2404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This stress analysis is actually under loading</a:t>
            </a:r>
            <a:r>
              <a:rPr lang="en-IN" sz="1200" dirty="0">
                <a:sym typeface="Wingdings" panose="05000000000000000000" pitchFamily="2" charset="2"/>
              </a:rPr>
              <a:t> which is obtained from the ft sensor tests.</a:t>
            </a:r>
          </a:p>
          <a:p>
            <a:endParaRPr lang="en-IN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ym typeface="Wingdings" panose="05000000000000000000" pitchFamily="2" charset="2"/>
              </a:rPr>
              <a:t>In the current analysis  we have used the readings from a 0 orientation speed 3 settings in free condition loading ( under self weight)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30A82-AA6C-E8BD-3924-C216FAA2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46"/>
          <a:stretch/>
        </p:blipFill>
        <p:spPr>
          <a:xfrm>
            <a:off x="3557233" y="1252233"/>
            <a:ext cx="5077534" cy="4353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81089-C10D-4902-A163-0CB9A4BA203E}"/>
              </a:ext>
            </a:extLst>
          </p:cNvPr>
          <p:cNvSpPr txBox="1"/>
          <p:nvPr/>
        </p:nvSpPr>
        <p:spPr>
          <a:xfrm rot="1492177">
            <a:off x="6075205" y="1681620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Doosan Robot arm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F3305-B095-B206-07D7-B5951C9DF94F}"/>
              </a:ext>
            </a:extLst>
          </p:cNvPr>
          <p:cNvSpPr txBox="1"/>
          <p:nvPr/>
        </p:nvSpPr>
        <p:spPr>
          <a:xfrm rot="1798116">
            <a:off x="4878836" y="5191760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C408-8723-14E7-4AF1-9F26FF08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2" t="20474" r="27031" b="8776"/>
          <a:stretch/>
        </p:blipFill>
        <p:spPr>
          <a:xfrm>
            <a:off x="8626157" y="601824"/>
            <a:ext cx="3547119" cy="5654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6E9E02-2213-50EE-3CB1-6FFEA395B021}"/>
                  </a:ext>
                </a:extLst>
              </p14:cNvPr>
              <p14:cNvContentPartPr/>
              <p14:nvPr/>
            </p14:nvContentPartPr>
            <p14:xfrm>
              <a:off x="8704918" y="2397710"/>
              <a:ext cx="3415680" cy="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6E9E02-2213-50EE-3CB1-6FFEA395B0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1278" y="2181710"/>
                <a:ext cx="35233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747EC4-8964-BD0C-7857-B88649501DDB}"/>
                  </a:ext>
                </a:extLst>
              </p14:cNvPr>
              <p14:cNvContentPartPr/>
              <p14:nvPr/>
            </p14:nvContentPartPr>
            <p14:xfrm>
              <a:off x="8686198" y="4263950"/>
              <a:ext cx="3416040" cy="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747EC4-8964-BD0C-7857-B88649501D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2558" y="4047950"/>
                <a:ext cx="3523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5E5C63-40F2-CDBE-CECE-76A9D70F5166}"/>
                  </a:ext>
                </a:extLst>
              </p14:cNvPr>
              <p14:cNvContentPartPr/>
              <p14:nvPr/>
            </p14:nvContentPartPr>
            <p14:xfrm>
              <a:off x="8686198" y="4441070"/>
              <a:ext cx="349056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5E5C63-40F2-CDBE-CECE-76A9D70F51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2558" y="4225070"/>
                <a:ext cx="359820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84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55264-94DC-9770-8DFE-73A030DD6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DFBD24-2DAE-B3C7-CDE4-72A803713EC2}"/>
              </a:ext>
            </a:extLst>
          </p:cNvPr>
          <p:cNvSpPr txBox="1"/>
          <p:nvPr/>
        </p:nvSpPr>
        <p:spPr>
          <a:xfrm>
            <a:off x="256966" y="2679681"/>
            <a:ext cx="2404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This stress analysis is actually under loading</a:t>
            </a:r>
            <a:r>
              <a:rPr lang="en-IN" sz="1200" dirty="0">
                <a:sym typeface="Wingdings" panose="05000000000000000000" pitchFamily="2" charset="2"/>
              </a:rPr>
              <a:t> which is obtained from the ft sensor tests.</a:t>
            </a:r>
          </a:p>
          <a:p>
            <a:endParaRPr lang="en-IN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ym typeface="Wingdings" panose="05000000000000000000" pitchFamily="2" charset="2"/>
              </a:rPr>
              <a:t>In the current analysis  we have used the readings from a 0 orientation speed 3 settings in free condition loading ( under self weight)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D8A61-13D7-1294-7D4E-8B3B98F4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92" t="20474" r="27031" b="8776"/>
          <a:stretch/>
        </p:blipFill>
        <p:spPr>
          <a:xfrm>
            <a:off x="8626157" y="601824"/>
            <a:ext cx="3547119" cy="5654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BCE040-118D-01D6-BD5D-0DCA9C6F4855}"/>
                  </a:ext>
                </a:extLst>
              </p14:cNvPr>
              <p14:cNvContentPartPr/>
              <p14:nvPr/>
            </p14:nvContentPartPr>
            <p14:xfrm>
              <a:off x="8704918" y="2397710"/>
              <a:ext cx="3415680" cy="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BCE040-118D-01D6-BD5D-0DCA9C6F4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1278" y="2181710"/>
                <a:ext cx="35233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5F0EDC-0C87-820F-0034-00DDE47E238D}"/>
                  </a:ext>
                </a:extLst>
              </p14:cNvPr>
              <p14:cNvContentPartPr/>
              <p14:nvPr/>
            </p14:nvContentPartPr>
            <p14:xfrm>
              <a:off x="8686198" y="4263950"/>
              <a:ext cx="3416040" cy="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5F0EDC-0C87-820F-0034-00DDE47E2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2558" y="4047950"/>
                <a:ext cx="3523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68E3A9-23DA-88E1-44E7-608EC756727D}"/>
                  </a:ext>
                </a:extLst>
              </p14:cNvPr>
              <p14:cNvContentPartPr/>
              <p14:nvPr/>
            </p14:nvContentPartPr>
            <p14:xfrm>
              <a:off x="8686198" y="4441070"/>
              <a:ext cx="349056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68E3A9-23DA-88E1-44E7-608EC75672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2558" y="4225070"/>
                <a:ext cx="3598200" cy="43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F551DCF-9C70-6C8D-6EF3-EAB3BFC4F1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476"/>
          <a:stretch/>
        </p:blipFill>
        <p:spPr>
          <a:xfrm>
            <a:off x="2627380" y="359228"/>
            <a:ext cx="5957830" cy="6139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BC495-E2DD-75F5-3B36-26BF5EF2DD25}"/>
              </a:ext>
            </a:extLst>
          </p:cNvPr>
          <p:cNvSpPr txBox="1"/>
          <p:nvPr/>
        </p:nvSpPr>
        <p:spPr>
          <a:xfrm rot="1492177">
            <a:off x="5462113" y="1031211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Doosan Robot arm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19458-D8F2-26B7-4951-FF7CD4D8C37B}"/>
              </a:ext>
            </a:extLst>
          </p:cNvPr>
          <p:cNvSpPr txBox="1"/>
          <p:nvPr/>
        </p:nvSpPr>
        <p:spPr>
          <a:xfrm rot="1798116">
            <a:off x="3162004" y="616481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96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machine&#10;&#10;AI-generated content may be incorrect.">
            <a:extLst>
              <a:ext uri="{FF2B5EF4-FFF2-40B4-BE49-F238E27FC236}">
                <a16:creationId xmlns:a16="http://schemas.microsoft.com/office/drawing/2014/main" id="{229919E5-1A6E-2A2B-7BEE-BBE87CBB2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060"/>
            <a:ext cx="12192000" cy="50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53BF-6412-B34F-8FEF-2429A680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62138" cy="1052025"/>
          </a:xfrm>
        </p:spPr>
        <p:txBody>
          <a:bodyPr/>
          <a:lstStyle/>
          <a:p>
            <a:r>
              <a:rPr lang="en-US" dirty="0"/>
              <a:t>Completed Creating URDF for the Tool Assem </a:t>
            </a:r>
          </a:p>
        </p:txBody>
      </p:sp>
      <p:pic>
        <p:nvPicPr>
          <p:cNvPr id="4" name="Content Placeholder 3" descr="A 3d model of a faucet&#10;&#10;AI-generated content may be incorrect.">
            <a:extLst>
              <a:ext uri="{FF2B5EF4-FFF2-40B4-BE49-F238E27FC236}">
                <a16:creationId xmlns:a16="http://schemas.microsoft.com/office/drawing/2014/main" id="{9A584284-DFCB-815A-F60F-4C0C6F95E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735" y="1478960"/>
            <a:ext cx="2083185" cy="4927722"/>
          </a:xfrm>
        </p:spPr>
      </p:pic>
      <p:pic>
        <p:nvPicPr>
          <p:cNvPr id="5" name="Picture 4" descr="A 3d model of a faucet&#10;&#10;AI-generated content may be incorrect.">
            <a:extLst>
              <a:ext uri="{FF2B5EF4-FFF2-40B4-BE49-F238E27FC236}">
                <a16:creationId xmlns:a16="http://schemas.microsoft.com/office/drawing/2014/main" id="{7F04B7CD-DEF5-D691-06F4-56BDE61A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20" y="1478961"/>
            <a:ext cx="2026459" cy="49277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B3E672-9F40-C5BF-0E4B-B83867492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7" r="6997" b="14028"/>
          <a:stretch/>
        </p:blipFill>
        <p:spPr bwMode="auto">
          <a:xfrm>
            <a:off x="4581562" y="2640967"/>
            <a:ext cx="2743949" cy="37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CC903-1345-CADE-FB89-D24BE15E5731}"/>
              </a:ext>
            </a:extLst>
          </p:cNvPr>
          <p:cNvSpPr txBox="1"/>
          <p:nvPr/>
        </p:nvSpPr>
        <p:spPr>
          <a:xfrm>
            <a:off x="161080" y="3108961"/>
            <a:ext cx="3743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Creating the URDF model of the tool along with assigning the mass and the inertia to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Also the tool was equipped with the GPIO cable so that the tool can be controlled by the Doosan robot digital I/O pins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11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37413-A74E-0EAB-80F3-74A53FC9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71"/>
            <a:ext cx="12192000" cy="50890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E6E985-47A5-1FEA-B129-1413005F7C09}"/>
              </a:ext>
            </a:extLst>
          </p:cNvPr>
          <p:cNvCxnSpPr/>
          <p:nvPr/>
        </p:nvCxnSpPr>
        <p:spPr>
          <a:xfrm>
            <a:off x="1994665" y="2370964"/>
            <a:ext cx="1753496" cy="1861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541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EA591-F05F-BFE4-EF32-0383DBD3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6" y="545583"/>
            <a:ext cx="4906060" cy="2295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9C6E4-1581-A757-2725-F586E682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6678"/>
            <a:ext cx="5925377" cy="576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8F20-ECAA-0C0E-E955-BA9C9C59F74F}"/>
              </a:ext>
            </a:extLst>
          </p:cNvPr>
          <p:cNvSpPr txBox="1"/>
          <p:nvPr/>
        </p:nvSpPr>
        <p:spPr>
          <a:xfrm>
            <a:off x="261257" y="3244334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4 mm thick beam widths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27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3FF24-19AD-9465-2B98-E24B7EF7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89"/>
          <a:stretch/>
        </p:blipFill>
        <p:spPr>
          <a:xfrm>
            <a:off x="373071" y="1231640"/>
            <a:ext cx="4200006" cy="1763485"/>
          </a:xfrm>
          <a:prstGeom prst="rect">
            <a:avLst/>
          </a:prstGeom>
        </p:spPr>
      </p:pic>
      <p:pic>
        <p:nvPicPr>
          <p:cNvPr id="5" name="Picture 4" descr="A colorful machine with yellow and blue parts&#10;&#10;AI-generated content may be incorrect.">
            <a:extLst>
              <a:ext uri="{FF2B5EF4-FFF2-40B4-BE49-F238E27FC236}">
                <a16:creationId xmlns:a16="http://schemas.microsoft.com/office/drawing/2014/main" id="{0C3A4949-E884-B8AB-4214-F703D8A5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70" y="622589"/>
            <a:ext cx="5925377" cy="576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EDB81-36A0-2C4A-0BD5-B2896688C3A0}"/>
              </a:ext>
            </a:extLst>
          </p:cNvPr>
          <p:cNvSpPr txBox="1"/>
          <p:nvPr/>
        </p:nvSpPr>
        <p:spPr>
          <a:xfrm>
            <a:off x="659053" y="3319637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6 mm thick beam widths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63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y machine&#10;&#10;AI-generated content may be incorrect.">
            <a:extLst>
              <a:ext uri="{FF2B5EF4-FFF2-40B4-BE49-F238E27FC236}">
                <a16:creationId xmlns:a16="http://schemas.microsoft.com/office/drawing/2014/main" id="{708D53D9-8205-E1EB-C23D-871AB978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4" b="109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and black text&#10;&#10;AI-generated content may be incorrect.">
            <a:extLst>
              <a:ext uri="{FF2B5EF4-FFF2-40B4-BE49-F238E27FC236}">
                <a16:creationId xmlns:a16="http://schemas.microsoft.com/office/drawing/2014/main" id="{B951D2D5-BE53-2565-C320-C183A66F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98" r="3346" b="-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872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544E6-08EF-ABC0-ACFC-2FD17091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ey machine with colorful tubes&#10;&#10;AI-generated content may be incorrect.">
            <a:extLst>
              <a:ext uri="{FF2B5EF4-FFF2-40B4-BE49-F238E27FC236}">
                <a16:creationId xmlns:a16="http://schemas.microsoft.com/office/drawing/2014/main" id="{5437A544-29D6-FBF2-20F8-468BF6A7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98" r="18025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Picture 2" descr="A computer generated image of a grid&#10;&#10;AI-generated content may be incorrect.">
            <a:extLst>
              <a:ext uri="{FF2B5EF4-FFF2-40B4-BE49-F238E27FC236}">
                <a16:creationId xmlns:a16="http://schemas.microsoft.com/office/drawing/2014/main" id="{66E9FE0A-549A-EDBC-D16C-6A94B6F1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58" r="2545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5597F-F55A-B68D-0FC2-6CBB3ADA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1014075"/>
            <a:ext cx="5420481" cy="4829849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A84BF067-9AEF-29E6-0777-3BA9AFD046CD}"/>
              </a:ext>
            </a:extLst>
          </p:cNvPr>
          <p:cNvSpPr/>
          <p:nvPr/>
        </p:nvSpPr>
        <p:spPr>
          <a:xfrm>
            <a:off x="8345161" y="1676875"/>
            <a:ext cx="2979868" cy="6347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Top_ holes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AE43E5F2-F815-7FF2-8E99-F0F07F7F6DBB}"/>
              </a:ext>
            </a:extLst>
          </p:cNvPr>
          <p:cNvSpPr/>
          <p:nvPr/>
        </p:nvSpPr>
        <p:spPr>
          <a:xfrm>
            <a:off x="6319934" y="4061123"/>
            <a:ext cx="2979868" cy="6347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Bottom_ holes</a:t>
            </a:r>
          </a:p>
        </p:txBody>
      </p:sp>
    </p:spTree>
    <p:extLst>
      <p:ext uri="{BB962C8B-B14F-4D97-AF65-F5344CB8AC3E}">
        <p14:creationId xmlns:p14="http://schemas.microsoft.com/office/powerpoint/2010/main" val="171542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A5F6-0295-8579-1D63-9EF61174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5" y="1361786"/>
            <a:ext cx="4467849" cy="4134427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3A080EB-52B5-070B-4523-390BD774A3DA}"/>
              </a:ext>
            </a:extLst>
          </p:cNvPr>
          <p:cNvSpPr/>
          <p:nvPr/>
        </p:nvSpPr>
        <p:spPr>
          <a:xfrm>
            <a:off x="8345161" y="1676875"/>
            <a:ext cx="2979868" cy="6347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Top_ holes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AF8DA525-E569-1D22-41A2-E56CF69FF2D3}"/>
              </a:ext>
            </a:extLst>
          </p:cNvPr>
          <p:cNvSpPr/>
          <p:nvPr/>
        </p:nvSpPr>
        <p:spPr>
          <a:xfrm>
            <a:off x="6319934" y="4061123"/>
            <a:ext cx="2979868" cy="6347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Bottom_ holes</a:t>
            </a:r>
          </a:p>
        </p:txBody>
      </p:sp>
    </p:spTree>
    <p:extLst>
      <p:ext uri="{BB962C8B-B14F-4D97-AF65-F5344CB8AC3E}">
        <p14:creationId xmlns:p14="http://schemas.microsoft.com/office/powerpoint/2010/main" val="3087427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206E-8322-0FE6-1DA7-423D4073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53814-8646-E456-3264-3BA43785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7" y="612171"/>
            <a:ext cx="8289527" cy="56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D48E7-05DB-52D4-441B-F21BC86E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154"/>
            <a:ext cx="12192000" cy="510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03B95-C00D-7684-1232-E40D6004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140" b="18120"/>
          <a:stretch/>
        </p:blipFill>
        <p:spPr>
          <a:xfrm>
            <a:off x="8312417" y="118334"/>
            <a:ext cx="3879583" cy="17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0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86175-E5EC-4078-3C63-FCE343F3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EE6F7-6603-D5E8-118E-9C88CF6F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8C5A8-FEEF-021C-C480-3B5C8B2C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88" r="18380" b="-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551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4221E-97BA-E925-FCAB-913319114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toy with many different shapes&#10;&#10;AI-generated content may be incorrect.">
            <a:extLst>
              <a:ext uri="{FF2B5EF4-FFF2-40B4-BE49-F238E27FC236}">
                <a16:creationId xmlns:a16="http://schemas.microsoft.com/office/drawing/2014/main" id="{53E2CA4F-DD95-F939-ADA2-BAC46826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r="12100"/>
          <a:stretch/>
        </p:blipFill>
        <p:spPr>
          <a:xfrm>
            <a:off x="640702" y="1628460"/>
            <a:ext cx="5905500" cy="4515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FC7ABE-25D1-B4EB-DB15-118A342049FC}"/>
              </a:ext>
            </a:extLst>
          </p:cNvPr>
          <p:cNvSpPr txBox="1">
            <a:spLocks/>
          </p:cNvSpPr>
          <p:nvPr/>
        </p:nvSpPr>
        <p:spPr>
          <a:xfrm>
            <a:off x="640702" y="320027"/>
            <a:ext cx="1066213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Initial Design and the folded beam 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A6066B-D649-581D-D9AB-425C2E00B35E}"/>
              </a:ext>
            </a:extLst>
          </p:cNvPr>
          <p:cNvSpPr/>
          <p:nvPr/>
        </p:nvSpPr>
        <p:spPr>
          <a:xfrm>
            <a:off x="4095346" y="2809876"/>
            <a:ext cx="1876425" cy="276225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A1D3835D-A10A-4DEA-1755-8ACDF3F15A62}"/>
              </a:ext>
            </a:extLst>
          </p:cNvPr>
          <p:cNvSpPr/>
          <p:nvPr/>
        </p:nvSpPr>
        <p:spPr>
          <a:xfrm>
            <a:off x="5981991" y="3752850"/>
            <a:ext cx="1128421" cy="590550"/>
          </a:xfrm>
          <a:prstGeom prst="notchedRightArrow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drawing of a colorful object with blue lines&#10;&#10;AI-generated content may be incorrect.">
            <a:extLst>
              <a:ext uri="{FF2B5EF4-FFF2-40B4-BE49-F238E27FC236}">
                <a16:creationId xmlns:a16="http://schemas.microsoft.com/office/drawing/2014/main" id="{1346EF48-B994-D0BF-DC8C-F0097C403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r="5537" b="3624"/>
          <a:stretch/>
        </p:blipFill>
        <p:spPr>
          <a:xfrm>
            <a:off x="7515225" y="1685610"/>
            <a:ext cx="3787615" cy="43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9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5122-4154-AF79-1C9E-1370AF6B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mechanical device&#10;&#10;AI-generated content may be incorrect.">
            <a:extLst>
              <a:ext uri="{FF2B5EF4-FFF2-40B4-BE49-F238E27FC236}">
                <a16:creationId xmlns:a16="http://schemas.microsoft.com/office/drawing/2014/main" id="{55C34B78-CB8E-0B56-14A4-A7A56D2B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9" r="4976"/>
          <a:stretch/>
        </p:blipFill>
        <p:spPr>
          <a:xfrm>
            <a:off x="6737872" y="0"/>
            <a:ext cx="5454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5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3M Dry Guide Coat Kit 05861, Carbon Black Powder, No Ripples,  No Masking, 1.75 oz (50 g) : Tools &amp; Home Improvement">
            <a:extLst>
              <a:ext uri="{FF2B5EF4-FFF2-40B4-BE49-F238E27FC236}">
                <a16:creationId xmlns:a16="http://schemas.microsoft.com/office/drawing/2014/main" id="{403C4D19-B66B-0E94-A8E1-41968806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30" y="1559859"/>
            <a:ext cx="3644824" cy="37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hieving a Flawless Finish with Dry Guide Coat - Bodyshop Paint Supplies  Bayswater">
            <a:extLst>
              <a:ext uri="{FF2B5EF4-FFF2-40B4-BE49-F238E27FC236}">
                <a16:creationId xmlns:a16="http://schemas.microsoft.com/office/drawing/2014/main" id="{6F0A97AA-E492-CC3F-A5BA-E17DA194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54" y="1452282"/>
            <a:ext cx="5392995" cy="43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5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object with a blue background&#10;&#10;AI-generated content may be incorrect.">
            <a:extLst>
              <a:ext uri="{FF2B5EF4-FFF2-40B4-BE49-F238E27FC236}">
                <a16:creationId xmlns:a16="http://schemas.microsoft.com/office/drawing/2014/main" id="{0DAB8768-D8AE-3E26-8F3C-FDA118E2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592"/>
            <a:ext cx="12192000" cy="50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48C3AD-9F1C-2213-D4FA-A879EA81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object with a blue background&#10;&#10;AI-generated content may be incorrect.">
            <a:extLst>
              <a:ext uri="{FF2B5EF4-FFF2-40B4-BE49-F238E27FC236}">
                <a16:creationId xmlns:a16="http://schemas.microsoft.com/office/drawing/2014/main" id="{58EBB554-297D-CA57-C4B2-9E9F6F121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284"/>
            <a:ext cx="12192000" cy="50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7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robot&#10;&#10;AI-generated content may be incorrect.">
            <a:extLst>
              <a:ext uri="{FF2B5EF4-FFF2-40B4-BE49-F238E27FC236}">
                <a16:creationId xmlns:a16="http://schemas.microsoft.com/office/drawing/2014/main" id="{418AC003-D40C-5C65-40A6-27A598D6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1" y="736570"/>
            <a:ext cx="6111155" cy="53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2DAC9-BD3E-4E37-F0A4-CBEC1033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181"/>
            <a:ext cx="12192000" cy="50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7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04CC0-9DF7-5448-5A83-BA085DEA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911"/>
            <a:ext cx="12192000" cy="5094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F70E6-26C1-2D0A-3AF9-DD81DD48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334" y="0"/>
            <a:ext cx="2075987" cy="1649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12CF6-9DD0-4302-96A6-5303200B9D1C}"/>
              </a:ext>
            </a:extLst>
          </p:cNvPr>
          <p:cNvSpPr txBox="1"/>
          <p:nvPr/>
        </p:nvSpPr>
        <p:spPr>
          <a:xfrm>
            <a:off x="10298654" y="6293224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FOS = 4.056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40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142ACC-F9D7-13B3-302C-061A0B15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07694-A834-A14C-D033-EA80C7102FC3}"/>
              </a:ext>
            </a:extLst>
          </p:cNvPr>
          <p:cNvSpPr/>
          <p:nvPr/>
        </p:nvSpPr>
        <p:spPr>
          <a:xfrm>
            <a:off x="7835122" y="-2966677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IN" sz="1200" dirty="0"/>
              <a:t>Perform an modal analysis in Creo Simulate and obtain the initial Modal frequencies of the model</a:t>
            </a:r>
            <a:endParaRPr lang="en-GB" sz="1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1A0A4C6-18C1-69FF-F9C5-BDD34CAD44F0}"/>
              </a:ext>
            </a:extLst>
          </p:cNvPr>
          <p:cNvSpPr/>
          <p:nvPr/>
        </p:nvSpPr>
        <p:spPr>
          <a:xfrm>
            <a:off x="9477310" y="-2350857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2C743-08EB-88F5-9BAA-9838754EFD68}"/>
              </a:ext>
            </a:extLst>
          </p:cNvPr>
          <p:cNvSpPr/>
          <p:nvPr/>
        </p:nvSpPr>
        <p:spPr>
          <a:xfrm>
            <a:off x="7835122" y="-4009600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Design of CAD Model in Creo Parametric</a:t>
            </a:r>
            <a:endParaRPr lang="en-GB" sz="12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A221F7B-C2B1-1BA1-7C6C-1FA71022883C}"/>
              </a:ext>
            </a:extLst>
          </p:cNvPr>
          <p:cNvSpPr/>
          <p:nvPr/>
        </p:nvSpPr>
        <p:spPr>
          <a:xfrm>
            <a:off x="9477310" y="-3393780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7B9AB-0AD0-0EA8-9165-180FCC4E3E89}"/>
              </a:ext>
            </a:extLst>
          </p:cNvPr>
          <p:cNvSpPr/>
          <p:nvPr/>
        </p:nvSpPr>
        <p:spPr>
          <a:xfrm>
            <a:off x="7835122" y="-1938302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IN" sz="1200" dirty="0"/>
              <a:t>Then Run the Sensitivity Analysis to  evaluate which design parameters influence the Model’s Modal frequency</a:t>
            </a:r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D8E06D6-36E6-4264-5F60-D320A40DC772}"/>
              </a:ext>
            </a:extLst>
          </p:cNvPr>
          <p:cNvSpPr/>
          <p:nvPr/>
        </p:nvSpPr>
        <p:spPr>
          <a:xfrm>
            <a:off x="9477310" y="-1322482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CC970-5632-470C-68F3-27B3B11CD267}"/>
              </a:ext>
            </a:extLst>
          </p:cNvPr>
          <p:cNvSpPr/>
          <p:nvPr/>
        </p:nvSpPr>
        <p:spPr>
          <a:xfrm>
            <a:off x="7835122" y="-903707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Perform the Design Optimization Analysis in Creo Simulate</a:t>
            </a:r>
            <a:endParaRPr lang="en-GB" sz="12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55B50B5-3154-0C17-0559-354BF189F621}"/>
              </a:ext>
            </a:extLst>
          </p:cNvPr>
          <p:cNvSpPr/>
          <p:nvPr/>
        </p:nvSpPr>
        <p:spPr>
          <a:xfrm>
            <a:off x="9477310" y="-287887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90FDD-52DE-7797-B336-C4FE03714FA5}"/>
              </a:ext>
            </a:extLst>
          </p:cNvPr>
          <p:cNvSpPr/>
          <p:nvPr/>
        </p:nvSpPr>
        <p:spPr>
          <a:xfrm>
            <a:off x="7835122" y="137108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GB" sz="1200" dirty="0"/>
              <a:t>Select the parameters which are need to be optimized</a:t>
            </a:r>
          </a:p>
          <a:p>
            <a:pPr algn="ctr"/>
            <a:endParaRPr lang="en-GB" sz="12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1572D3-F286-3F73-81CE-3AB2E8FE97E2}"/>
              </a:ext>
            </a:extLst>
          </p:cNvPr>
          <p:cNvSpPr/>
          <p:nvPr/>
        </p:nvSpPr>
        <p:spPr>
          <a:xfrm>
            <a:off x="9477310" y="752928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D5D557-40BD-D2B5-8EA6-7D751BE12D0F}"/>
              </a:ext>
            </a:extLst>
          </p:cNvPr>
          <p:cNvSpPr/>
          <p:nvPr/>
        </p:nvSpPr>
        <p:spPr>
          <a:xfrm>
            <a:off x="9013112" y="6323598"/>
            <a:ext cx="1156996" cy="4540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stop</a:t>
            </a:r>
            <a:endParaRPr lang="en-GB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6EADBF-3742-9D11-D2C6-C8DDFB639D10}"/>
              </a:ext>
            </a:extLst>
          </p:cNvPr>
          <p:cNvSpPr/>
          <p:nvPr/>
        </p:nvSpPr>
        <p:spPr>
          <a:xfrm>
            <a:off x="9013112" y="-4870814"/>
            <a:ext cx="1156996" cy="4540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Start</a:t>
            </a:r>
            <a:endParaRPr lang="en-GB" sz="1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6D6BFAA-299E-D48F-4C03-F12997F84710}"/>
              </a:ext>
            </a:extLst>
          </p:cNvPr>
          <p:cNvSpPr/>
          <p:nvPr/>
        </p:nvSpPr>
        <p:spPr>
          <a:xfrm>
            <a:off x="9477310" y="-4418295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F057F-9174-F10D-2543-6C0594DDE429}"/>
              </a:ext>
            </a:extLst>
          </p:cNvPr>
          <p:cNvSpPr/>
          <p:nvPr/>
        </p:nvSpPr>
        <p:spPr>
          <a:xfrm>
            <a:off x="7835122" y="1161370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IN" sz="1200" dirty="0"/>
              <a:t>Specify the  design parameter range which is within the design limit also specify the design limits that needs to be satisfied</a:t>
            </a:r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A7FF9BF-9727-176F-0DF5-4555B5285AF7}"/>
              </a:ext>
            </a:extLst>
          </p:cNvPr>
          <p:cNvSpPr/>
          <p:nvPr/>
        </p:nvSpPr>
        <p:spPr>
          <a:xfrm>
            <a:off x="9477310" y="1777190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BB656-4CF9-6AC0-FAC4-B6FBDDCD9805}"/>
              </a:ext>
            </a:extLst>
          </p:cNvPr>
          <p:cNvSpPr/>
          <p:nvPr/>
        </p:nvSpPr>
        <p:spPr>
          <a:xfrm>
            <a:off x="7835122" y="3199559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br>
              <a:rPr lang="en-GB" sz="1200" dirty="0"/>
            </a:br>
            <a:r>
              <a:rPr lang="en-GB" sz="1200" dirty="0"/>
              <a:t>Run the Optimization Study  with the optimize goal being set</a:t>
            </a:r>
          </a:p>
          <a:p>
            <a:pPr algn="ctr"/>
            <a:endParaRPr lang="en-GB" sz="120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0C802FB-49B7-B31F-42BE-BBD1E4D9FFD5}"/>
              </a:ext>
            </a:extLst>
          </p:cNvPr>
          <p:cNvSpPr/>
          <p:nvPr/>
        </p:nvSpPr>
        <p:spPr>
          <a:xfrm>
            <a:off x="9477310" y="3815379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50164B-A095-53D5-E850-7842416E0E2C}"/>
              </a:ext>
            </a:extLst>
          </p:cNvPr>
          <p:cNvSpPr/>
          <p:nvPr/>
        </p:nvSpPr>
        <p:spPr>
          <a:xfrm>
            <a:off x="7835122" y="2182522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GB" sz="1200" dirty="0"/>
              <a:t>Specify the Optimization convergence and Maximum iterations.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33326EF-FDB8-F15A-5AEB-8FBBDB31F1D3}"/>
              </a:ext>
            </a:extLst>
          </p:cNvPr>
          <p:cNvSpPr/>
          <p:nvPr/>
        </p:nvSpPr>
        <p:spPr>
          <a:xfrm>
            <a:off x="9477310" y="2798342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1830BC-CBD3-D0C4-7CFF-702538CA7EC3}"/>
              </a:ext>
            </a:extLst>
          </p:cNvPr>
          <p:cNvSpPr/>
          <p:nvPr/>
        </p:nvSpPr>
        <p:spPr>
          <a:xfrm>
            <a:off x="7835122" y="4216596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br>
              <a:rPr lang="en-GB" sz="1200" dirty="0"/>
            </a:br>
            <a:r>
              <a:rPr lang="en-GB" sz="1200" dirty="0"/>
              <a:t>does the result get converged?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8274AA3-F789-8196-E1D5-69C2FB07E3BD}"/>
              </a:ext>
            </a:extLst>
          </p:cNvPr>
          <p:cNvSpPr/>
          <p:nvPr/>
        </p:nvSpPr>
        <p:spPr>
          <a:xfrm>
            <a:off x="9477310" y="4832416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8C05E6-FA8B-EA8B-F042-ECE5E3AE0A44}"/>
              </a:ext>
            </a:extLst>
          </p:cNvPr>
          <p:cNvSpPr/>
          <p:nvPr/>
        </p:nvSpPr>
        <p:spPr>
          <a:xfrm>
            <a:off x="7835122" y="5233633"/>
            <a:ext cx="3741576" cy="6158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GB" sz="1200" dirty="0"/>
              <a:t>Display the Optimized design results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BC0A34-3227-A639-A7BB-C06E3BE46430}"/>
              </a:ext>
            </a:extLst>
          </p:cNvPr>
          <p:cNvSpPr/>
          <p:nvPr/>
        </p:nvSpPr>
        <p:spPr>
          <a:xfrm>
            <a:off x="9480420" y="5904463"/>
            <a:ext cx="228600" cy="40121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09AD5C-9252-528C-C803-080C01AE52D8}"/>
              </a:ext>
            </a:extLst>
          </p:cNvPr>
          <p:cNvCxnSpPr>
            <a:stCxn id="15" idx="3"/>
          </p:cNvCxnSpPr>
          <p:nvPr/>
        </p:nvCxnSpPr>
        <p:spPr>
          <a:xfrm flipV="1">
            <a:off x="11576698" y="1462055"/>
            <a:ext cx="615302" cy="7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67AB49-DF2E-F9E4-1ED5-6B2EFF3B4803}"/>
              </a:ext>
            </a:extLst>
          </p:cNvPr>
          <p:cNvCxnSpPr>
            <a:cxnSpLocks/>
          </p:cNvCxnSpPr>
          <p:nvPr/>
        </p:nvCxnSpPr>
        <p:spPr>
          <a:xfrm>
            <a:off x="12192000" y="1442392"/>
            <a:ext cx="0" cy="31097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E9C60F-C3FD-9FCB-3528-0D263BCB3AB5}"/>
              </a:ext>
            </a:extLst>
          </p:cNvPr>
          <p:cNvCxnSpPr>
            <a:cxnSpLocks/>
          </p:cNvCxnSpPr>
          <p:nvPr/>
        </p:nvCxnSpPr>
        <p:spPr>
          <a:xfrm>
            <a:off x="11586547" y="4552175"/>
            <a:ext cx="6153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0305BD-075D-87A3-3EBF-2B791A7FC8A7}"/>
              </a:ext>
            </a:extLst>
          </p:cNvPr>
          <p:cNvSpPr txBox="1"/>
          <p:nvPr/>
        </p:nvSpPr>
        <p:spPr>
          <a:xfrm rot="16200000">
            <a:off x="11502416" y="2607228"/>
            <a:ext cx="100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No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220A8-F98E-EA4E-4173-C69C24B59968}"/>
              </a:ext>
            </a:extLst>
          </p:cNvPr>
          <p:cNvSpPr txBox="1"/>
          <p:nvPr/>
        </p:nvSpPr>
        <p:spPr>
          <a:xfrm>
            <a:off x="9667162" y="4837385"/>
            <a:ext cx="100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Yes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73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987BE-A413-631E-483D-3DEB127A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AC0FE-5FBC-5BB2-1AF4-70F1FC2BA656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 Analysis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69A53-214D-533C-1987-8D4FE385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6083"/>
            <a:ext cx="10512547" cy="4388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41CFA-B7E3-840B-6BB5-1D4FBE46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496" y="498448"/>
            <a:ext cx="1432907" cy="11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8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1049">
            <a:extLst>
              <a:ext uri="{FF2B5EF4-FFF2-40B4-BE49-F238E27FC236}">
                <a16:creationId xmlns:a16="http://schemas.microsoft.com/office/drawing/2014/main" id="{0E65AF78-0C7F-D071-730D-C30DC282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0" y="696003"/>
            <a:ext cx="4161947" cy="568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26DC-2135-47FB-D045-F81B180C15D0}"/>
              </a:ext>
            </a:extLst>
          </p:cNvPr>
          <p:cNvSpPr txBox="1">
            <a:spLocks/>
          </p:cNvSpPr>
          <p:nvPr/>
        </p:nvSpPr>
        <p:spPr>
          <a:xfrm>
            <a:off x="526685" y="136716"/>
            <a:ext cx="1066213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Design Optimization of the Folded beam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7F99D-03CB-40D2-739E-65938B59064A}"/>
              </a:ext>
            </a:extLst>
          </p:cNvPr>
          <p:cNvSpPr txBox="1"/>
          <p:nvPr/>
        </p:nvSpPr>
        <p:spPr>
          <a:xfrm>
            <a:off x="569331" y="6414813"/>
            <a:ext cx="4879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Iyer, R. B.,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Jatti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K., Yadav, Y., Verma, A., Desai, J., &amp; Dewan, C. P. (2017). Design optimization of CAD model. 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Materials Today: Proceedings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7357-7364.</a:t>
            </a:r>
            <a:endParaRPr lang="en-GB" sz="800" dirty="0"/>
          </a:p>
        </p:txBody>
      </p:sp>
      <p:pic>
        <p:nvPicPr>
          <p:cNvPr id="57" name="Picture 56" descr="A diagram of a design process&#10;&#10;AI-generated content may be incorrect.">
            <a:extLst>
              <a:ext uri="{FF2B5EF4-FFF2-40B4-BE49-F238E27FC236}">
                <a16:creationId xmlns:a16="http://schemas.microsoft.com/office/drawing/2014/main" id="{984206E0-38D5-016C-A8BB-86A3B12B4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866" y="1062292"/>
            <a:ext cx="2130627" cy="5571067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C44D25-5D08-A13B-2D8D-A9979B98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8381">
            <a:off x="7652683" y="1437135"/>
            <a:ext cx="52578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B6E769-B7C2-676D-E25B-F41A89066251}"/>
              </a:ext>
            </a:extLst>
          </p:cNvPr>
          <p:cNvSpPr/>
          <p:nvPr/>
        </p:nvSpPr>
        <p:spPr>
          <a:xfrm>
            <a:off x="8353209" y="1863925"/>
            <a:ext cx="3773009" cy="377301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170C47A1-5252-B934-521D-DCC7E9E5D015}"/>
              </a:ext>
            </a:extLst>
          </p:cNvPr>
          <p:cNvSpPr/>
          <p:nvPr/>
        </p:nvSpPr>
        <p:spPr>
          <a:xfrm flipH="1">
            <a:off x="7113986" y="1475897"/>
            <a:ext cx="2192784" cy="1052026"/>
          </a:xfrm>
          <a:prstGeom prst="bentArrow">
            <a:avLst>
              <a:gd name="adj1" fmla="val 11293"/>
              <a:gd name="adj2" fmla="val 12228"/>
              <a:gd name="adj3" fmla="val 26246"/>
              <a:gd name="adj4" fmla="val 499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411558E-7022-0941-DF2D-2394C6CBB337}"/>
              </a:ext>
            </a:extLst>
          </p:cNvPr>
          <p:cNvSpPr/>
          <p:nvPr/>
        </p:nvSpPr>
        <p:spPr>
          <a:xfrm>
            <a:off x="4480138" y="2845755"/>
            <a:ext cx="846862" cy="3449050"/>
          </a:xfrm>
          <a:prstGeom prst="leftBrac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C1B78-2014-9601-D280-DF14D667F918}"/>
              </a:ext>
            </a:extLst>
          </p:cNvPr>
          <p:cNvCxnSpPr>
            <a:cxnSpLocks/>
          </p:cNvCxnSpPr>
          <p:nvPr/>
        </p:nvCxnSpPr>
        <p:spPr>
          <a:xfrm>
            <a:off x="9374819" y="4376692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A398EE-F65A-86FC-6D9A-8BDBCB2A4ED4}"/>
              </a:ext>
            </a:extLst>
          </p:cNvPr>
          <p:cNvCxnSpPr/>
          <p:nvPr/>
        </p:nvCxnSpPr>
        <p:spPr>
          <a:xfrm>
            <a:off x="10583662" y="2216795"/>
            <a:ext cx="0" cy="311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986150-465A-1E12-40CF-EB4ADA0FB813}"/>
              </a:ext>
            </a:extLst>
          </p:cNvPr>
          <p:cNvCxnSpPr/>
          <p:nvPr/>
        </p:nvCxnSpPr>
        <p:spPr>
          <a:xfrm>
            <a:off x="9829060" y="4878705"/>
            <a:ext cx="0" cy="311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ECA424-B792-AC6F-74D8-5EBA7A82AAFA}"/>
              </a:ext>
            </a:extLst>
          </p:cNvPr>
          <p:cNvCxnSpPr>
            <a:cxnSpLocks/>
          </p:cNvCxnSpPr>
          <p:nvPr/>
        </p:nvCxnSpPr>
        <p:spPr>
          <a:xfrm>
            <a:off x="10116905" y="3760788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CD51E1-0A9C-327B-A5C7-7999DF65EBF7}"/>
              </a:ext>
            </a:extLst>
          </p:cNvPr>
          <p:cNvCxnSpPr>
            <a:cxnSpLocks/>
          </p:cNvCxnSpPr>
          <p:nvPr/>
        </p:nvCxnSpPr>
        <p:spPr>
          <a:xfrm>
            <a:off x="10872987" y="3202975"/>
            <a:ext cx="2308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E0F935-A2F0-73CF-E24F-C06C7328D1C3}"/>
              </a:ext>
            </a:extLst>
          </p:cNvPr>
          <p:cNvCxnSpPr>
            <a:cxnSpLocks/>
          </p:cNvCxnSpPr>
          <p:nvPr/>
        </p:nvCxnSpPr>
        <p:spPr>
          <a:xfrm flipH="1">
            <a:off x="10116905" y="2527923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4037C1-E24B-8C8A-E943-BADB341052C1}"/>
              </a:ext>
            </a:extLst>
          </p:cNvPr>
          <p:cNvCxnSpPr>
            <a:cxnSpLocks/>
          </p:cNvCxnSpPr>
          <p:nvPr/>
        </p:nvCxnSpPr>
        <p:spPr>
          <a:xfrm flipH="1">
            <a:off x="10872987" y="2527923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7A2D06-BFF4-2B6C-350D-A8BFD86FE3AA}"/>
              </a:ext>
            </a:extLst>
          </p:cNvPr>
          <p:cNvCxnSpPr>
            <a:cxnSpLocks/>
          </p:cNvCxnSpPr>
          <p:nvPr/>
        </p:nvCxnSpPr>
        <p:spPr>
          <a:xfrm flipH="1">
            <a:off x="10116905" y="4878705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28231B-D76B-97CF-4FFA-CDE8251BD5F2}"/>
              </a:ext>
            </a:extLst>
          </p:cNvPr>
          <p:cNvCxnSpPr>
            <a:cxnSpLocks/>
          </p:cNvCxnSpPr>
          <p:nvPr/>
        </p:nvCxnSpPr>
        <p:spPr>
          <a:xfrm flipH="1">
            <a:off x="9374819" y="4878705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936DFD-EB70-75B5-0C92-4B220795D2B9}"/>
              </a:ext>
            </a:extLst>
          </p:cNvPr>
          <p:cNvCxnSpPr>
            <a:cxnSpLocks/>
          </p:cNvCxnSpPr>
          <p:nvPr/>
        </p:nvCxnSpPr>
        <p:spPr>
          <a:xfrm flipH="1">
            <a:off x="9367421" y="3847825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3B240B-1B19-AA34-433D-15CB92083C50}"/>
              </a:ext>
            </a:extLst>
          </p:cNvPr>
          <p:cNvCxnSpPr>
            <a:cxnSpLocks/>
          </p:cNvCxnSpPr>
          <p:nvPr/>
        </p:nvCxnSpPr>
        <p:spPr>
          <a:xfrm>
            <a:off x="9102571" y="3521151"/>
            <a:ext cx="0" cy="36281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E14871-8C09-A30B-0794-8F500FAB61E0}"/>
              </a:ext>
            </a:extLst>
          </p:cNvPr>
          <p:cNvCxnSpPr>
            <a:cxnSpLocks/>
          </p:cNvCxnSpPr>
          <p:nvPr/>
        </p:nvCxnSpPr>
        <p:spPr>
          <a:xfrm>
            <a:off x="11394490" y="3821981"/>
            <a:ext cx="0" cy="36281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96263A-350C-A796-D5FE-941796293B3E}"/>
              </a:ext>
            </a:extLst>
          </p:cNvPr>
          <p:cNvCxnSpPr>
            <a:cxnSpLocks/>
          </p:cNvCxnSpPr>
          <p:nvPr/>
        </p:nvCxnSpPr>
        <p:spPr>
          <a:xfrm flipH="1">
            <a:off x="10872987" y="3847825"/>
            <a:ext cx="23082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A5DAC8-C5D9-1722-BB86-95BFB7E22FA8}"/>
              </a:ext>
            </a:extLst>
          </p:cNvPr>
          <p:cNvCxnSpPr/>
          <p:nvPr/>
        </p:nvCxnSpPr>
        <p:spPr>
          <a:xfrm>
            <a:off x="9685538" y="3847825"/>
            <a:ext cx="0" cy="994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25565D-9E25-EF75-D9F9-A654117EE574}"/>
              </a:ext>
            </a:extLst>
          </p:cNvPr>
          <p:cNvCxnSpPr>
            <a:cxnSpLocks/>
          </p:cNvCxnSpPr>
          <p:nvPr/>
        </p:nvCxnSpPr>
        <p:spPr>
          <a:xfrm>
            <a:off x="11188823" y="2527923"/>
            <a:ext cx="0" cy="1294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FBDEEF-7593-AAEF-AB98-FC2D862B0DD1}"/>
              </a:ext>
            </a:extLst>
          </p:cNvPr>
          <p:cNvCxnSpPr>
            <a:cxnSpLocks/>
          </p:cNvCxnSpPr>
          <p:nvPr/>
        </p:nvCxnSpPr>
        <p:spPr>
          <a:xfrm>
            <a:off x="10435700" y="2560936"/>
            <a:ext cx="0" cy="2317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461529-3D4D-D5B9-B94D-8E3481CD038B}"/>
              </a:ext>
            </a:extLst>
          </p:cNvPr>
          <p:cNvCxnSpPr/>
          <p:nvPr/>
        </p:nvCxnSpPr>
        <p:spPr>
          <a:xfrm>
            <a:off x="9367421" y="5264458"/>
            <a:ext cx="980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0B320D-3AAC-01EE-5B11-DD9BEFF0DC08}"/>
              </a:ext>
            </a:extLst>
          </p:cNvPr>
          <p:cNvCxnSpPr/>
          <p:nvPr/>
        </p:nvCxnSpPr>
        <p:spPr>
          <a:xfrm>
            <a:off x="10123503" y="2087732"/>
            <a:ext cx="980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9573A0-D25C-76E5-C874-143DD48A5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6"/>
          <a:stretch/>
        </p:blipFill>
        <p:spPr bwMode="auto">
          <a:xfrm rot="5400000">
            <a:off x="7821294" y="3359251"/>
            <a:ext cx="1152569" cy="5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53B217DC-7F2E-5164-15DE-80F13E2CA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6"/>
          <a:stretch/>
        </p:blipFill>
        <p:spPr bwMode="auto">
          <a:xfrm rot="16200000">
            <a:off x="11479143" y="3828538"/>
            <a:ext cx="1152569" cy="5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2D1AFEEB-C291-2B49-B28B-FCB280E84A90}"/>
              </a:ext>
            </a:extLst>
          </p:cNvPr>
          <p:cNvSpPr txBox="1"/>
          <p:nvPr/>
        </p:nvSpPr>
        <p:spPr>
          <a:xfrm rot="16200000">
            <a:off x="8068617" y="3180810"/>
            <a:ext cx="1572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constrained</a:t>
            </a:r>
            <a:endParaRPr lang="en-GB" sz="90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CA8CD4B-5F26-5452-ECF5-62966F954DEC}"/>
              </a:ext>
            </a:extLst>
          </p:cNvPr>
          <p:cNvSpPr txBox="1"/>
          <p:nvPr/>
        </p:nvSpPr>
        <p:spPr>
          <a:xfrm rot="5400000">
            <a:off x="8160168" y="6845842"/>
            <a:ext cx="68491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constrained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6EDEF3C2-0AFC-D6B0-3668-6582DA73B43A}"/>
              </a:ext>
            </a:extLst>
          </p:cNvPr>
          <p:cNvSpPr txBox="1"/>
          <p:nvPr/>
        </p:nvSpPr>
        <p:spPr>
          <a:xfrm>
            <a:off x="9627489" y="4235624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1</a:t>
            </a:r>
            <a:endParaRPr lang="en-GB" sz="1200" b="1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056EA5DB-606F-8D85-9B38-A7D1F53BB023}"/>
              </a:ext>
            </a:extLst>
          </p:cNvPr>
          <p:cNvSpPr txBox="1"/>
          <p:nvPr/>
        </p:nvSpPr>
        <p:spPr>
          <a:xfrm>
            <a:off x="9725666" y="5235337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2</a:t>
            </a:r>
            <a:endParaRPr lang="en-GB" sz="12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50E6759-E679-2E6E-C20F-EC5345930149}"/>
              </a:ext>
            </a:extLst>
          </p:cNvPr>
          <p:cNvSpPr txBox="1"/>
          <p:nvPr/>
        </p:nvSpPr>
        <p:spPr>
          <a:xfrm>
            <a:off x="10399472" y="3587207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3</a:t>
            </a:r>
            <a:endParaRPr lang="en-GB" sz="12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EBBF1844-9067-69C5-3F59-66729DD831F9}"/>
              </a:ext>
            </a:extLst>
          </p:cNvPr>
          <p:cNvSpPr txBox="1"/>
          <p:nvPr/>
        </p:nvSpPr>
        <p:spPr>
          <a:xfrm>
            <a:off x="10347725" y="1848578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4</a:t>
            </a:r>
            <a:endParaRPr lang="en-GB" sz="12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95C4F2D8-0687-4B56-CECA-C302A04FF39A}"/>
              </a:ext>
            </a:extLst>
          </p:cNvPr>
          <p:cNvSpPr txBox="1"/>
          <p:nvPr/>
        </p:nvSpPr>
        <p:spPr>
          <a:xfrm>
            <a:off x="9771262" y="4885891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2</a:t>
            </a:r>
            <a:endParaRPr lang="en-GB" sz="12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8759289-484B-D4CF-8E2D-9F294D47525A}"/>
              </a:ext>
            </a:extLst>
          </p:cNvPr>
          <p:cNvSpPr txBox="1"/>
          <p:nvPr/>
        </p:nvSpPr>
        <p:spPr>
          <a:xfrm>
            <a:off x="11132669" y="3062218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L</a:t>
            </a:r>
            <a:r>
              <a:rPr lang="en-IN" sz="1200" b="1" baseline="-25000" dirty="0"/>
              <a:t>5</a:t>
            </a:r>
            <a:endParaRPr lang="en-GB" sz="12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CC29449-C497-61C7-9FD0-C1798DAA40B3}"/>
              </a:ext>
            </a:extLst>
          </p:cNvPr>
          <p:cNvSpPr txBox="1"/>
          <p:nvPr/>
        </p:nvSpPr>
        <p:spPr>
          <a:xfrm>
            <a:off x="9344726" y="4106630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1</a:t>
            </a:r>
            <a:endParaRPr lang="en-GB" sz="1200" b="1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534EE738-E68A-8110-0B47-2615DB045A0E}"/>
              </a:ext>
            </a:extLst>
          </p:cNvPr>
          <p:cNvSpPr txBox="1"/>
          <p:nvPr/>
        </p:nvSpPr>
        <p:spPr>
          <a:xfrm>
            <a:off x="10527444" y="2227893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4</a:t>
            </a:r>
            <a:endParaRPr lang="en-GB" sz="1200" b="1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E26857E-8C6B-8B82-CE0F-D62951A6C7B1}"/>
              </a:ext>
            </a:extLst>
          </p:cNvPr>
          <p:cNvSpPr txBox="1"/>
          <p:nvPr/>
        </p:nvSpPr>
        <p:spPr>
          <a:xfrm>
            <a:off x="10071676" y="3460142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3</a:t>
            </a:r>
            <a:endParaRPr lang="en-GB" sz="1200" b="1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0F46BC3-0AA6-398C-3DDB-A55603F0DBA3}"/>
              </a:ext>
            </a:extLst>
          </p:cNvPr>
          <p:cNvSpPr txBox="1"/>
          <p:nvPr/>
        </p:nvSpPr>
        <p:spPr>
          <a:xfrm>
            <a:off x="10822193" y="2945082"/>
            <a:ext cx="3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B</a:t>
            </a:r>
            <a:r>
              <a:rPr lang="en-IN" sz="1200" b="1" baseline="-25000" dirty="0"/>
              <a:t>5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76968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3274-EA37-4A12-D5CF-7FD4AA73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E9A0-7DA3-2E83-30EA-D41F956DDC26}"/>
              </a:ext>
            </a:extLst>
          </p:cNvPr>
          <p:cNvSpPr txBox="1">
            <a:spLocks/>
          </p:cNvSpPr>
          <p:nvPr/>
        </p:nvSpPr>
        <p:spPr>
          <a:xfrm>
            <a:off x="264042" y="-87729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 Analysis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E164A-2BC0-AD14-3934-2E35005B75A6}"/>
              </a:ext>
            </a:extLst>
          </p:cNvPr>
          <p:cNvSpPr txBox="1"/>
          <p:nvPr/>
        </p:nvSpPr>
        <p:spPr>
          <a:xfrm>
            <a:off x="264042" y="1233488"/>
            <a:ext cx="217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Optimization</a:t>
            </a:r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37885B-5D49-5767-748D-3AC039DD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820"/>
            <a:ext cx="12192000" cy="510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46D41-32BD-DA15-5C4F-3CC613DCEF76}"/>
              </a:ext>
            </a:extLst>
          </p:cNvPr>
          <p:cNvSpPr txBox="1"/>
          <p:nvPr/>
        </p:nvSpPr>
        <p:spPr>
          <a:xfrm>
            <a:off x="6096000" y="1141155"/>
            <a:ext cx="639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FOS is &lt;</a:t>
            </a:r>
            <a:r>
              <a:rPr lang="en-IN" dirty="0">
                <a:solidFill>
                  <a:srgbClr val="FF0000"/>
                </a:solidFill>
              </a:rPr>
              <a:t>1.5</a:t>
            </a:r>
            <a:r>
              <a:rPr lang="en-IN" dirty="0"/>
              <a:t> ( Not suitable for Engineering Applications)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94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F1A0-A21E-ADC2-DDD5-9DC61514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0CDB31-6EF6-F3E9-0511-A51720A94679}"/>
              </a:ext>
            </a:extLst>
          </p:cNvPr>
          <p:cNvSpPr txBox="1">
            <a:spLocks/>
          </p:cNvSpPr>
          <p:nvPr/>
        </p:nvSpPr>
        <p:spPr>
          <a:xfrm>
            <a:off x="640702" y="320027"/>
            <a:ext cx="1066213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Influential Design Parameters for Optimization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71F1C-D6E1-12AF-3041-A58052DA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00" t="22299" r="2144" b="2242"/>
          <a:stretch/>
        </p:blipFill>
        <p:spPr>
          <a:xfrm>
            <a:off x="6400800" y="1190445"/>
            <a:ext cx="5791200" cy="3313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5210E-4ED7-D83A-2331-A01EA27943B3}"/>
              </a:ext>
            </a:extLst>
          </p:cNvPr>
          <p:cNvSpPr txBox="1"/>
          <p:nvPr/>
        </p:nvSpPr>
        <p:spPr>
          <a:xfrm>
            <a:off x="370936" y="940731"/>
            <a:ext cx="41320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/>
          </a:p>
          <a:p>
            <a:r>
              <a:rPr lang="en-GB" sz="1200" dirty="0"/>
              <a:t>Design Goal: min(</a:t>
            </a:r>
            <a:r>
              <a:rPr lang="en-GB" sz="1200" dirty="0" err="1"/>
              <a:t>total_mass</a:t>
            </a:r>
            <a:r>
              <a:rPr lang="en-GB" sz="1200" dirty="0"/>
              <a:t>)</a:t>
            </a:r>
          </a:p>
          <a:p>
            <a:endParaRPr lang="en-GB" sz="1200" dirty="0"/>
          </a:p>
          <a:p>
            <a:r>
              <a:rPr lang="en-GB" sz="1200" dirty="0"/>
              <a:t>Design Limits : Modal frequency &lt; 95 Hz</a:t>
            </a:r>
          </a:p>
          <a:p>
            <a:endParaRPr lang="en-GB" sz="1200" dirty="0"/>
          </a:p>
          <a:p>
            <a:r>
              <a:rPr lang="en-GB" sz="1200" dirty="0"/>
              <a:t>Variables: ( in mm)</a:t>
            </a:r>
          </a:p>
          <a:p>
            <a:endParaRPr lang="en-GB" sz="1200" dirty="0"/>
          </a:p>
          <a:p>
            <a:r>
              <a:rPr lang="en-GB" sz="1200" dirty="0"/>
              <a:t>1</a:t>
            </a:r>
            <a:r>
              <a:rPr lang="en-GB" sz="1200" baseline="30000" dirty="0"/>
              <a:t>st</a:t>
            </a:r>
            <a:r>
              <a:rPr lang="en-GB" sz="1200" dirty="0"/>
              <a:t> Set </a:t>
            </a:r>
            <a:r>
              <a:rPr lang="en-GB" sz="1200" dirty="0">
                <a:sym typeface="Wingdings" panose="05000000000000000000" pitchFamily="2" charset="2"/>
              </a:rPr>
              <a:t> all the horizontal length ( 4 parameters)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10&lt; L</a:t>
            </a:r>
            <a:r>
              <a:rPr lang="en-GB" sz="1200" baseline="-25000" dirty="0">
                <a:sym typeface="Wingdings" panose="05000000000000000000" pitchFamily="2" charset="2"/>
              </a:rPr>
              <a:t>1  </a:t>
            </a:r>
            <a:r>
              <a:rPr lang="en-GB" sz="1200" dirty="0">
                <a:sym typeface="Wingdings" panose="05000000000000000000" pitchFamily="2" charset="2"/>
              </a:rPr>
              <a:t>&lt;20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30&lt; L</a:t>
            </a:r>
            <a:r>
              <a:rPr lang="en-GB" sz="1200" baseline="-25000" dirty="0">
                <a:sym typeface="Wingdings" panose="05000000000000000000" pitchFamily="2" charset="2"/>
              </a:rPr>
              <a:t>2 </a:t>
            </a:r>
            <a:r>
              <a:rPr lang="en-GB" sz="1200" dirty="0">
                <a:sym typeface="Wingdings" panose="05000000000000000000" pitchFamily="2" charset="2"/>
              </a:rPr>
              <a:t> = L</a:t>
            </a:r>
            <a:r>
              <a:rPr lang="en-GB" sz="1200" baseline="-25000" dirty="0">
                <a:sym typeface="Wingdings" panose="05000000000000000000" pitchFamily="2" charset="2"/>
              </a:rPr>
              <a:t>3</a:t>
            </a:r>
            <a:r>
              <a:rPr lang="en-GB" sz="1200" dirty="0">
                <a:sym typeface="Wingdings" panose="05000000000000000000" pitchFamily="2" charset="2"/>
              </a:rPr>
              <a:t> &lt; 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15 &lt; L</a:t>
            </a:r>
            <a:r>
              <a:rPr lang="en-GB" sz="1200" baseline="-25000" dirty="0">
                <a:sym typeface="Wingdings" panose="05000000000000000000" pitchFamily="2" charset="2"/>
              </a:rPr>
              <a:t>4</a:t>
            </a:r>
            <a:r>
              <a:rPr lang="en-GB" sz="1200" dirty="0">
                <a:sym typeface="Wingdings" panose="05000000000000000000" pitchFamily="2" charset="2"/>
              </a:rPr>
              <a:t> &lt;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2</a:t>
            </a:r>
            <a:r>
              <a:rPr lang="en-GB" sz="1200" baseline="30000" dirty="0">
                <a:sym typeface="Wingdings" panose="05000000000000000000" pitchFamily="2" charset="2"/>
              </a:rPr>
              <a:t>nd</a:t>
            </a:r>
            <a:r>
              <a:rPr lang="en-GB" sz="1200" dirty="0">
                <a:sym typeface="Wingdings" panose="05000000000000000000" pitchFamily="2" charset="2"/>
              </a:rPr>
              <a:t> Set  all the horizontal thickness (4 parameters)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1 &lt; T &lt;3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Where, T = T</a:t>
            </a:r>
            <a:r>
              <a:rPr lang="en-GB" sz="1200" baseline="-25000" dirty="0">
                <a:sym typeface="Wingdings" panose="05000000000000000000" pitchFamily="2" charset="2"/>
              </a:rPr>
              <a:t>1  </a:t>
            </a:r>
            <a:r>
              <a:rPr lang="en-GB" sz="1200" dirty="0">
                <a:sym typeface="Wingdings" panose="05000000000000000000" pitchFamily="2" charset="2"/>
              </a:rPr>
              <a:t>=T</a:t>
            </a:r>
            <a:r>
              <a:rPr lang="en-GB" sz="1200" baseline="-25000" dirty="0">
                <a:sym typeface="Wingdings" panose="05000000000000000000" pitchFamily="2" charset="2"/>
              </a:rPr>
              <a:t>2</a:t>
            </a:r>
            <a:r>
              <a:rPr lang="en-GB" sz="1200" dirty="0">
                <a:sym typeface="Wingdings" panose="05000000000000000000" pitchFamily="2" charset="2"/>
              </a:rPr>
              <a:t> = T</a:t>
            </a:r>
            <a:r>
              <a:rPr lang="en-GB" sz="1200" baseline="-25000" dirty="0">
                <a:sym typeface="Wingdings" panose="05000000000000000000" pitchFamily="2" charset="2"/>
              </a:rPr>
              <a:t>3</a:t>
            </a:r>
            <a:r>
              <a:rPr lang="en-GB" sz="1200" dirty="0">
                <a:sym typeface="Wingdings" panose="05000000000000000000" pitchFamily="2" charset="2"/>
              </a:rPr>
              <a:t> =T</a:t>
            </a:r>
            <a:r>
              <a:rPr lang="en-GB" sz="1200" baseline="-25000" dirty="0">
                <a:sym typeface="Wingdings" panose="05000000000000000000" pitchFamily="2" charset="2"/>
              </a:rPr>
              <a:t>4</a:t>
            </a:r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Observations: </a:t>
            </a:r>
          </a:p>
          <a:p>
            <a:pPr marL="228600" indent="-228600">
              <a:buAutoNum type="arabicParenR"/>
            </a:pPr>
            <a:r>
              <a:rPr lang="en-GB" sz="1200" dirty="0">
                <a:sym typeface="Wingdings" panose="05000000000000000000" pitchFamily="2" charset="2"/>
              </a:rPr>
              <a:t>Model frequencies are highly dependent on the horizontal beam dimensions .</a:t>
            </a:r>
          </a:p>
          <a:p>
            <a:r>
              <a:rPr lang="en-GB" sz="1200" dirty="0">
                <a:sym typeface="Wingdings" panose="05000000000000000000" pitchFamily="2" charset="2"/>
              </a:rPr>
              <a:t>2) No Variation during Vertical beam  dimension changes.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r>
              <a:rPr lang="en-GB" sz="1200" dirty="0">
                <a:sym typeface="Wingdings" panose="05000000000000000000" pitchFamily="2" charset="2"/>
              </a:rPr>
              <a:t>3) From the prior Sensitivity Analysis we could found that the optimal width and height for the vertical beam structures those are  </a:t>
            </a:r>
          </a:p>
          <a:p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Overall folded beam Width : 5mm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Vertical beam Height:4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>
              <a:sym typeface="Wingdings" panose="05000000000000000000" pitchFamily="2" charset="2"/>
            </a:endParaRP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2094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4C35D-56BF-7A0B-9EEF-9D5D3064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70F0-71A6-DA8D-AA97-CA4A068064A8}"/>
              </a:ext>
            </a:extLst>
          </p:cNvPr>
          <p:cNvSpPr txBox="1">
            <a:spLocks/>
          </p:cNvSpPr>
          <p:nvPr/>
        </p:nvSpPr>
        <p:spPr>
          <a:xfrm>
            <a:off x="640702" y="320027"/>
            <a:ext cx="1066213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Modified Design and the folded beam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92C26-1FFA-B0E9-E9B4-D756D0A6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7" t="20920" r="41814" b="32400"/>
          <a:stretch/>
        </p:blipFill>
        <p:spPr>
          <a:xfrm rot="18939846">
            <a:off x="9904657" y="2402031"/>
            <a:ext cx="2796364" cy="2892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114C0-22F1-5853-F299-4DC9E139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692" y1="89416" x2="30818" y2="89599"/>
                        <a14:foregroundMark x1="30818" y1="89599" x2="29560" y2="890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1516" y="1855115"/>
            <a:ext cx="6204901" cy="42770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C33605-95AF-FE5F-AD46-474155302916}"/>
              </a:ext>
            </a:extLst>
          </p:cNvPr>
          <p:cNvSpPr/>
          <p:nvPr/>
        </p:nvSpPr>
        <p:spPr>
          <a:xfrm rot="2453954">
            <a:off x="7343570" y="2343624"/>
            <a:ext cx="1807535" cy="256735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62ACF507-D929-9760-0553-6018F8CD85DA}"/>
              </a:ext>
            </a:extLst>
          </p:cNvPr>
          <p:cNvSpPr/>
          <p:nvPr/>
        </p:nvSpPr>
        <p:spPr>
          <a:xfrm>
            <a:off x="9430861" y="3285460"/>
            <a:ext cx="712382" cy="467832"/>
          </a:xfrm>
          <a:prstGeom prst="notched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 drawing&#10;&#10;AI-generated content may be incorrect.">
            <a:extLst>
              <a:ext uri="{FF2B5EF4-FFF2-40B4-BE49-F238E27FC236}">
                <a16:creationId xmlns:a16="http://schemas.microsoft.com/office/drawing/2014/main" id="{820E2E91-8D5B-C0CC-B50D-C69227B9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7" y="2341500"/>
            <a:ext cx="3357045" cy="3304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3B1B2-CA70-A3C7-B497-823942C319E1}"/>
              </a:ext>
            </a:extLst>
          </p:cNvPr>
          <p:cNvSpPr txBox="1"/>
          <p:nvPr/>
        </p:nvSpPr>
        <p:spPr>
          <a:xfrm>
            <a:off x="640702" y="1855115"/>
            <a:ext cx="268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Design parameters</a:t>
            </a:r>
            <a:endParaRPr lang="en-GB" dirty="0"/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E58BCCA-A745-54F6-C4D2-039ECA79723D}"/>
              </a:ext>
            </a:extLst>
          </p:cNvPr>
          <p:cNvSpPr/>
          <p:nvPr/>
        </p:nvSpPr>
        <p:spPr>
          <a:xfrm>
            <a:off x="3160450" y="1926454"/>
            <a:ext cx="2307800" cy="92327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DAF08-6CA3-6AFB-BE5C-12253FA39DBF}"/>
              </a:ext>
            </a:extLst>
          </p:cNvPr>
          <p:cNvSpPr txBox="1"/>
          <p:nvPr/>
        </p:nvSpPr>
        <p:spPr>
          <a:xfrm>
            <a:off x="4873841" y="1189608"/>
            <a:ext cx="253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Single bent to double bent</a:t>
            </a:r>
            <a:r>
              <a:rPr lang="en-GB" dirty="0"/>
              <a:t> with added rounds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4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8CA9-D800-8482-A9BB-C2CCE4E8B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34B01A4-03B9-0A45-09C3-3FC6BD38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352"/>
            <a:ext cx="12192000" cy="5082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22B038-C71D-A865-E745-1BBF5BF05ED9}"/>
              </a:ext>
            </a:extLst>
          </p:cNvPr>
          <p:cNvSpPr txBox="1">
            <a:spLocks/>
          </p:cNvSpPr>
          <p:nvPr/>
        </p:nvSpPr>
        <p:spPr>
          <a:xfrm>
            <a:off x="205696" y="302271"/>
            <a:ext cx="10662138" cy="1052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Modified Design after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2B592-4452-EBF4-AF9D-AEE49EA2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620" y="135875"/>
            <a:ext cx="2135900" cy="1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15845</TotalTime>
  <Words>741</Words>
  <Application>Microsoft Office PowerPoint</Application>
  <PresentationFormat>Widescreen</PresentationFormat>
  <Paragraphs>127</Paragraphs>
  <Slides>37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Wingdings</vt:lpstr>
      <vt:lpstr>office theme</vt:lpstr>
      <vt:lpstr>Meeting-08</vt:lpstr>
      <vt:lpstr>Completed Creating URDF for the Tool Assem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Sriram Duddu</dc:creator>
  <cp:lastModifiedBy>Sai Sriram Duddu</cp:lastModifiedBy>
  <cp:revision>22</cp:revision>
  <dcterms:created xsi:type="dcterms:W3CDTF">2025-03-10T20:34:53Z</dcterms:created>
  <dcterms:modified xsi:type="dcterms:W3CDTF">2025-04-02T10:55:39Z</dcterms:modified>
</cp:coreProperties>
</file>